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5"/>
  </p:notesMasterIdLst>
  <p:sldIdLst>
    <p:sldId id="256" r:id="rId3"/>
    <p:sldId id="615" r:id="rId4"/>
    <p:sldId id="638" r:id="rId5"/>
    <p:sldId id="639" r:id="rId6"/>
    <p:sldId id="570" r:id="rId7"/>
    <p:sldId id="562" r:id="rId8"/>
    <p:sldId id="641" r:id="rId9"/>
    <p:sldId id="640" r:id="rId10"/>
    <p:sldId id="573" r:id="rId11"/>
    <p:sldId id="612" r:id="rId12"/>
    <p:sldId id="613" r:id="rId13"/>
    <p:sldId id="5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nendyke, Katie (EEA)" initials="GK(" lastIdx="1" clrIdx="0">
    <p:extLst>
      <p:ext uri="{19B8F6BF-5375-455C-9EA6-DF929625EA0E}">
        <p15:presenceInfo xmlns:p15="http://schemas.microsoft.com/office/powerpoint/2012/main" userId="S::katie.gronendyke@mass.gov::eff2e238-d4d2-4863-95bc-c16233d9c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286" autoAdjust="0"/>
  </p:normalViewPr>
  <p:slideViewPr>
    <p:cSldViewPr snapToGrid="0">
      <p:cViewPr varScale="1">
        <p:scale>
          <a:sx n="78" d="100"/>
          <a:sy n="78" d="100"/>
        </p:scale>
        <p:origin x="18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h Chu" userId="7f7c612d8fa1dbf1" providerId="LiveId" clId="{3B61AE24-2DF4-4DD9-AD08-70C54EB0AF26}"/>
    <pc:docChg chg="modSld">
      <pc:chgData name="Hanh Chu" userId="7f7c612d8fa1dbf1" providerId="LiveId" clId="{3B61AE24-2DF4-4DD9-AD08-70C54EB0AF26}" dt="2021-03-25T20:04:52.462" v="12" actId="20577"/>
      <pc:docMkLst>
        <pc:docMk/>
      </pc:docMkLst>
      <pc:sldChg chg="modSp mod modNotesTx">
        <pc:chgData name="Hanh Chu" userId="7f7c612d8fa1dbf1" providerId="LiveId" clId="{3B61AE24-2DF4-4DD9-AD08-70C54EB0AF26}" dt="2021-03-25T20:04:52.462" v="12" actId="20577"/>
        <pc:sldMkLst>
          <pc:docMk/>
          <pc:sldMk cId="3336731468" sldId="562"/>
        </pc:sldMkLst>
        <pc:spChg chg="mod">
          <ac:chgData name="Hanh Chu" userId="7f7c612d8fa1dbf1" providerId="LiveId" clId="{3B61AE24-2DF4-4DD9-AD08-70C54EB0AF26}" dt="2021-03-25T20:04:31.062" v="8" actId="20577"/>
          <ac:spMkLst>
            <pc:docMk/>
            <pc:sldMk cId="3336731468" sldId="562"/>
            <ac:spMk id="13" creationId="{A1618EED-EFA5-4D23-9EAA-64156225DBDE}"/>
          </ac:spMkLst>
        </pc:spChg>
      </pc:sldChg>
      <pc:sldChg chg="modSp mod">
        <pc:chgData name="Hanh Chu" userId="7f7c612d8fa1dbf1" providerId="LiveId" clId="{3B61AE24-2DF4-4DD9-AD08-70C54EB0AF26}" dt="2021-03-25T20:03:32.268" v="4" actId="6549"/>
        <pc:sldMkLst>
          <pc:docMk/>
          <pc:sldMk cId="1432054162" sldId="570"/>
        </pc:sldMkLst>
        <pc:spChg chg="mod">
          <ac:chgData name="Hanh Chu" userId="7f7c612d8fa1dbf1" providerId="LiveId" clId="{3B61AE24-2DF4-4DD9-AD08-70C54EB0AF26}" dt="2021-03-25T20:03:32.268" v="4" actId="6549"/>
          <ac:spMkLst>
            <pc:docMk/>
            <pc:sldMk cId="1432054162" sldId="570"/>
            <ac:spMk id="9" creationId="{3FC746D4-6835-4CAF-B4A1-3CC4AB2E92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EB13B-21D7-4E11-B432-0F967FB8983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9129D-A9AE-41DE-B0E8-2C561C77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900B-4388-4A5D-86EB-0C6BF221CC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8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9129D-A9AE-41DE-B0E8-2C561C77A9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4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F580E-CA0A-4FFE-90EC-00961EC1CE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633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you can see, we have a lot of work ahead of us as we continue to address climate change and build a clean energy future for Massachusetts.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our continued partnership with you on these important initiatives.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again for having me today.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7900B-4388-4A5D-86EB-0C6BF221CC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44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DRAFT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DRAFT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580E-CA0A-4FFE-90EC-00961EC1CEE1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302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F580E-CA0A-4FFE-90EC-00961EC1CE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32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F580E-CA0A-4FFE-90EC-00961EC1CE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94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F580E-CA0A-4FFE-90EC-00961EC1CE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00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F580E-CA0A-4FFE-90EC-00961EC1CE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76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9129D-A9AE-41DE-B0E8-2C561C77A9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28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9129D-A9AE-41DE-B0E8-2C561C77A9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9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F580E-CA0A-4FFE-90EC-00961EC1CE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6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6031971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EB4E481-0036-4643-BFE2-6A603884EEA4}"/>
              </a:ext>
            </a:extLst>
          </p:cNvPr>
          <p:cNvGrpSpPr/>
          <p:nvPr userDrawn="1"/>
        </p:nvGrpSpPr>
        <p:grpSpPr>
          <a:xfrm>
            <a:off x="4390325" y="-8467"/>
            <a:ext cx="7820725" cy="6866467"/>
            <a:chOff x="10835645" y="-8467"/>
            <a:chExt cx="1356354" cy="6866467"/>
          </a:xfrm>
        </p:grpSpPr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1BF6F3F4-2CA5-4381-A84F-7E872BAD14A9}"/>
                </a:ext>
              </a:extLst>
            </p:cNvPr>
            <p:cNvSpPr/>
            <p:nvPr/>
          </p:nvSpPr>
          <p:spPr>
            <a:xfrm>
              <a:off x="10835645" y="-8467"/>
              <a:ext cx="135635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928A51F5-9B8D-41B5-8B6E-CE9491B76820}"/>
                </a:ext>
              </a:extLst>
            </p:cNvPr>
            <p:cNvSpPr/>
            <p:nvPr/>
          </p:nvSpPr>
          <p:spPr>
            <a:xfrm>
              <a:off x="11586023" y="-8467"/>
              <a:ext cx="602801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520BA370-B454-4BC0-9A82-DDA6C1EE4FD8}"/>
                </a:ext>
              </a:extLst>
            </p:cNvPr>
            <p:cNvSpPr/>
            <p:nvPr/>
          </p:nvSpPr>
          <p:spPr>
            <a:xfrm>
              <a:off x="11347481" y="-8467"/>
              <a:ext cx="84134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AEE735B4-E3AC-44BB-B795-1C99699C64E2}"/>
                </a:ext>
              </a:extLst>
            </p:cNvPr>
            <p:cNvSpPr/>
            <p:nvPr/>
          </p:nvSpPr>
          <p:spPr>
            <a:xfrm>
              <a:off x="11757846" y="3589867"/>
              <a:ext cx="430979" cy="3268133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63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DBB3-A3A8-4B81-812B-8001C111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36" y="609600"/>
            <a:ext cx="5522084" cy="132080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0AFE5-26A0-4139-A46E-DB7BF89DBAFA}"/>
              </a:ext>
            </a:extLst>
          </p:cNvPr>
          <p:cNvSpPr/>
          <p:nvPr userDrawn="1"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D55AD46-B5CF-4E1E-9DB3-7B38823DC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14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6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60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38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95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30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81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49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Calibri" panose="020F0502020204030204" pitchFamily="34" charset="0"/>
                <a:cs typeface="+mn-cs"/>
              </a:defRPr>
            </a:lvl1pPr>
          </a:lstStyle>
          <a:p>
            <a:r>
              <a:rPr lang="en-US" altLang="en-US"/>
              <a:t>DRAFT:PREDELIBERATIVE</a:t>
            </a:r>
            <a:endParaRPr lang="en-US" altLang="en-US" dirty="0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46CD7A9-2FCD-4B65-A3B6-CC6D298BB73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136901" y="1143000"/>
            <a:ext cx="8140700" cy="2457450"/>
          </a:xfrm>
        </p:spPr>
        <p:txBody>
          <a:bodyPr anchor="t"/>
          <a:lstStyle>
            <a:lvl1pPr>
              <a:spcAft>
                <a:spcPct val="25000"/>
              </a:spcAft>
              <a:defRPr sz="320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0" y="747713"/>
            <a:ext cx="12192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  <p:pic>
        <p:nvPicPr>
          <p:cNvPr id="105480" name="Picture 8" descr="The Commonwealth of Massachusetts state 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4" y="1125538"/>
            <a:ext cx="1972733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2753785" y="1165226"/>
            <a:ext cx="19049" cy="4557713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3257551" y="3752850"/>
            <a:ext cx="7630583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12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FCB68F6-057F-42DD-881E-8DC5A54849BA}"/>
              </a:ext>
            </a:extLst>
          </p:cNvPr>
          <p:cNvGrpSpPr/>
          <p:nvPr userDrawn="1"/>
        </p:nvGrpSpPr>
        <p:grpSpPr>
          <a:xfrm>
            <a:off x="8995" y="-8467"/>
            <a:ext cx="12192005" cy="6866467"/>
            <a:chOff x="10835645" y="-8467"/>
            <a:chExt cx="1356354" cy="6866467"/>
          </a:xfrm>
        </p:grpSpPr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51917636-BA29-4FA7-901E-A0A313357765}"/>
                </a:ext>
              </a:extLst>
            </p:cNvPr>
            <p:cNvSpPr/>
            <p:nvPr/>
          </p:nvSpPr>
          <p:spPr>
            <a:xfrm>
              <a:off x="10835645" y="-8467"/>
              <a:ext cx="135635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A634ACAB-CC62-47FC-8680-070FE62CAE3C}"/>
                </a:ext>
              </a:extLst>
            </p:cNvPr>
            <p:cNvSpPr/>
            <p:nvPr/>
          </p:nvSpPr>
          <p:spPr>
            <a:xfrm>
              <a:off x="11586023" y="-8467"/>
              <a:ext cx="602801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93366733-8AEC-494A-8FBC-BD631F3D524D}"/>
                </a:ext>
              </a:extLst>
            </p:cNvPr>
            <p:cNvSpPr/>
            <p:nvPr/>
          </p:nvSpPr>
          <p:spPr>
            <a:xfrm>
              <a:off x="11347481" y="-8467"/>
              <a:ext cx="84134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9A2E744D-FE46-40EB-9F6B-7430F0447275}"/>
                </a:ext>
              </a:extLst>
            </p:cNvPr>
            <p:cNvSpPr/>
            <p:nvPr/>
          </p:nvSpPr>
          <p:spPr>
            <a:xfrm>
              <a:off x="11757846" y="3589867"/>
              <a:ext cx="430979" cy="3268133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25">
            <a:extLst>
              <a:ext uri="{FF2B5EF4-FFF2-40B4-BE49-F238E27FC236}">
                <a16:creationId xmlns:a16="http://schemas.microsoft.com/office/drawing/2014/main" id="{E91294A2-953A-41E4-B5E4-E838D8A72928}"/>
              </a:ext>
            </a:extLst>
          </p:cNvPr>
          <p:cNvSpPr/>
          <p:nvPr userDrawn="1"/>
        </p:nvSpPr>
        <p:spPr>
          <a:xfrm flipH="1">
            <a:off x="-6" y="0"/>
            <a:ext cx="914399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7333AF-8952-42F5-84B7-E712D5C987C4}"/>
              </a:ext>
            </a:extLst>
          </p:cNvPr>
          <p:cNvSpPr/>
          <p:nvPr userDrawn="1"/>
        </p:nvSpPr>
        <p:spPr>
          <a:xfrm>
            <a:off x="0" y="1259681"/>
            <a:ext cx="12192000" cy="4338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67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1176000" cy="42211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CC764F-34DD-40DB-B424-6CB46B06759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52451" y="47625"/>
            <a:ext cx="103124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010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3D1FD8-844F-4ED0-9BEB-322A4D9AB31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52451" y="47625"/>
            <a:ext cx="103124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0150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2FEECA-E198-4A15-985F-B27F3DEF9E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27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5D34D-5CAD-47E4-BAF0-D9619F000D34}"/>
              </a:ext>
            </a:extLst>
          </p:cNvPr>
          <p:cNvSpPr txBox="1"/>
          <p:nvPr userDrawn="1"/>
        </p:nvSpPr>
        <p:spPr>
          <a:xfrm>
            <a:off x="10968293" y="6604358"/>
            <a:ext cx="1190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F6502A-7B77-4FDD-8F19-E9DB25A3628D}" type="slidenum">
              <a:rPr lang="en-US" sz="11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2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DE560E-D0EA-4D0D-8B9D-A31A51BC7797}"/>
              </a:ext>
            </a:extLst>
          </p:cNvPr>
          <p:cNvGrpSpPr/>
          <p:nvPr userDrawn="1"/>
        </p:nvGrpSpPr>
        <p:grpSpPr>
          <a:xfrm>
            <a:off x="4390325" y="-8467"/>
            <a:ext cx="7820725" cy="6866467"/>
            <a:chOff x="10835645" y="-8467"/>
            <a:chExt cx="1356354" cy="6866467"/>
          </a:xfrm>
        </p:grpSpPr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E3C350C-BFAC-44E3-A5B5-DDE2A385AECC}"/>
                </a:ext>
              </a:extLst>
            </p:cNvPr>
            <p:cNvSpPr/>
            <p:nvPr/>
          </p:nvSpPr>
          <p:spPr>
            <a:xfrm>
              <a:off x="10835645" y="-8467"/>
              <a:ext cx="135635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61A7344-0AD0-44B0-9C55-FF5B0011112A}"/>
                </a:ext>
              </a:extLst>
            </p:cNvPr>
            <p:cNvSpPr/>
            <p:nvPr/>
          </p:nvSpPr>
          <p:spPr>
            <a:xfrm>
              <a:off x="11586023" y="-8467"/>
              <a:ext cx="602801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C642C9B-CDB9-4E1E-B970-6B46E1ADD048}"/>
                </a:ext>
              </a:extLst>
            </p:cNvPr>
            <p:cNvSpPr/>
            <p:nvPr/>
          </p:nvSpPr>
          <p:spPr>
            <a:xfrm>
              <a:off x="11347481" y="-8467"/>
              <a:ext cx="84134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46BC25B-F457-40B6-AAEF-552634CBEAF4}"/>
                </a:ext>
              </a:extLst>
            </p:cNvPr>
            <p:cNvSpPr/>
            <p:nvPr/>
          </p:nvSpPr>
          <p:spPr>
            <a:xfrm>
              <a:off x="11757846" y="3589867"/>
              <a:ext cx="430979" cy="3268133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910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7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21A4124-51C2-403F-A447-57DA78D8ADB7}"/>
              </a:ext>
            </a:extLst>
          </p:cNvPr>
          <p:cNvGrpSpPr/>
          <p:nvPr userDrawn="1"/>
        </p:nvGrpSpPr>
        <p:grpSpPr>
          <a:xfrm>
            <a:off x="11514666" y="-8467"/>
            <a:ext cx="674159" cy="6866467"/>
            <a:chOff x="11514666" y="-8467"/>
            <a:chExt cx="674159" cy="6866467"/>
          </a:xfrm>
        </p:grpSpPr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8E711C04-BC8C-4082-9C49-409663EA8CD6}"/>
                </a:ext>
              </a:extLst>
            </p:cNvPr>
            <p:cNvSpPr/>
            <p:nvPr/>
          </p:nvSpPr>
          <p:spPr>
            <a:xfrm>
              <a:off x="11514666" y="-8467"/>
              <a:ext cx="674158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0D1806A-F3DA-438E-B82E-0536E3F04A97}"/>
                </a:ext>
              </a:extLst>
            </p:cNvPr>
            <p:cNvSpPr/>
            <p:nvPr/>
          </p:nvSpPr>
          <p:spPr>
            <a:xfrm>
              <a:off x="11757846" y="3589867"/>
              <a:ext cx="430979" cy="3268133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D433-13AE-464D-A838-BB3A158AC3F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07256E-185D-42E7-825A-5B475B83DA3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5F7BDB-B598-4FD2-93B7-79DD3995020E}"/>
              </a:ext>
            </a:extLst>
          </p:cNvPr>
          <p:cNvGrpSpPr/>
          <p:nvPr userDrawn="1"/>
        </p:nvGrpSpPr>
        <p:grpSpPr>
          <a:xfrm>
            <a:off x="-2" y="-3902"/>
            <a:ext cx="4078520" cy="2164492"/>
            <a:chOff x="-2" y="4564"/>
            <a:chExt cx="4078740" cy="2934271"/>
          </a:xfrm>
        </p:grpSpPr>
        <p:sp>
          <p:nvSpPr>
            <p:cNvPr id="12" name="Flowchart: Manual Operation 44">
              <a:extLst>
                <a:ext uri="{FF2B5EF4-FFF2-40B4-BE49-F238E27FC236}">
                  <a16:creationId xmlns:a16="http://schemas.microsoft.com/office/drawing/2014/main" id="{0C3EF06B-7ED9-48B7-A577-74E3F7410CA3}"/>
                </a:ext>
              </a:extLst>
            </p:cNvPr>
            <p:cNvSpPr/>
            <p:nvPr userDrawn="1"/>
          </p:nvSpPr>
          <p:spPr>
            <a:xfrm rot="16200000">
              <a:off x="1777592" y="-1769119"/>
              <a:ext cx="523557" cy="407873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7652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145"/>
                <a:gd name="connsiteX1" fmla="*/ 10000 w 10000"/>
                <a:gd name="connsiteY1" fmla="*/ 0 h 10145"/>
                <a:gd name="connsiteX2" fmla="*/ 8000 w 10000"/>
                <a:gd name="connsiteY2" fmla="*/ 10000 h 10145"/>
                <a:gd name="connsiteX3" fmla="*/ 6378 w 10000"/>
                <a:gd name="connsiteY3" fmla="*/ 10145 h 10145"/>
                <a:gd name="connsiteX4" fmla="*/ 0 w 10000"/>
                <a:gd name="connsiteY4" fmla="*/ 0 h 10145"/>
                <a:gd name="connsiteX0" fmla="*/ 0 w 10000"/>
                <a:gd name="connsiteY0" fmla="*/ 0 h 10207"/>
                <a:gd name="connsiteX1" fmla="*/ 10000 w 10000"/>
                <a:gd name="connsiteY1" fmla="*/ 0 h 10207"/>
                <a:gd name="connsiteX2" fmla="*/ 9941 w 10000"/>
                <a:gd name="connsiteY2" fmla="*/ 10207 h 10207"/>
                <a:gd name="connsiteX3" fmla="*/ 6378 w 10000"/>
                <a:gd name="connsiteY3" fmla="*/ 10145 h 10207"/>
                <a:gd name="connsiteX4" fmla="*/ 0 w 10000"/>
                <a:gd name="connsiteY4" fmla="*/ 0 h 10207"/>
                <a:gd name="connsiteX0" fmla="*/ 0 w 10000"/>
                <a:gd name="connsiteY0" fmla="*/ 0 h 10745"/>
                <a:gd name="connsiteX1" fmla="*/ 10000 w 10000"/>
                <a:gd name="connsiteY1" fmla="*/ 0 h 10745"/>
                <a:gd name="connsiteX2" fmla="*/ 9941 w 10000"/>
                <a:gd name="connsiteY2" fmla="*/ 10207 h 10745"/>
                <a:gd name="connsiteX3" fmla="*/ 9956 w 10000"/>
                <a:gd name="connsiteY3" fmla="*/ 10745 h 10745"/>
                <a:gd name="connsiteX4" fmla="*/ 0 w 10000"/>
                <a:gd name="connsiteY4" fmla="*/ 0 h 1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745">
                  <a:moveTo>
                    <a:pt x="0" y="0"/>
                  </a:moveTo>
                  <a:lnTo>
                    <a:pt x="10000" y="0"/>
                  </a:lnTo>
                  <a:cubicBezTo>
                    <a:pt x="9980" y="3402"/>
                    <a:pt x="9961" y="6805"/>
                    <a:pt x="9941" y="10207"/>
                  </a:cubicBezTo>
                  <a:cubicBezTo>
                    <a:pt x="9946" y="10386"/>
                    <a:pt x="9951" y="10566"/>
                    <a:pt x="9956" y="107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tint val="100000"/>
                <a:shade val="100000"/>
                <a:satMod val="100000"/>
              </a:srgbClr>
            </a:solidFill>
            <a:ln w="25400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E4C7172D-8B53-4A9F-ABF1-85DC91F00449}"/>
                </a:ext>
              </a:extLst>
            </p:cNvPr>
            <p:cNvSpPr/>
            <p:nvPr userDrawn="1"/>
          </p:nvSpPr>
          <p:spPr>
            <a:xfrm rot="10800000">
              <a:off x="2008" y="8468"/>
              <a:ext cx="646358" cy="2930367"/>
            </a:xfrm>
            <a:custGeom>
              <a:avLst/>
              <a:gdLst>
                <a:gd name="connsiteX0" fmla="*/ 0 w 620129"/>
                <a:gd name="connsiteY0" fmla="*/ 2927532 h 2927532"/>
                <a:gd name="connsiteX1" fmla="*/ 620129 w 620129"/>
                <a:gd name="connsiteY1" fmla="*/ 0 h 2927532"/>
                <a:gd name="connsiteX2" fmla="*/ 620129 w 620129"/>
                <a:gd name="connsiteY2" fmla="*/ 2927532 h 2927532"/>
                <a:gd name="connsiteX3" fmla="*/ 0 w 620129"/>
                <a:gd name="connsiteY3" fmla="*/ 2927532 h 2927532"/>
                <a:gd name="connsiteX0" fmla="*/ 0 w 646323"/>
                <a:gd name="connsiteY0" fmla="*/ 2929914 h 2929914"/>
                <a:gd name="connsiteX1" fmla="*/ 646323 w 646323"/>
                <a:gd name="connsiteY1" fmla="*/ 0 h 2929914"/>
                <a:gd name="connsiteX2" fmla="*/ 620129 w 646323"/>
                <a:gd name="connsiteY2" fmla="*/ 2929914 h 2929914"/>
                <a:gd name="connsiteX3" fmla="*/ 0 w 646323"/>
                <a:gd name="connsiteY3" fmla="*/ 2929914 h 292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323" h="2929914">
                  <a:moveTo>
                    <a:pt x="0" y="2929914"/>
                  </a:moveTo>
                  <a:lnTo>
                    <a:pt x="646323" y="0"/>
                  </a:lnTo>
                  <a:lnTo>
                    <a:pt x="620129" y="2929914"/>
                  </a:lnTo>
                  <a:lnTo>
                    <a:pt x="0" y="2929914"/>
                  </a:lnTo>
                  <a:close/>
                </a:path>
              </a:pathLst>
            </a:custGeom>
            <a:solidFill>
              <a:srgbClr val="90C226">
                <a:lumMod val="75000"/>
                <a:alpha val="50196"/>
              </a:srgbClr>
            </a:solidFill>
            <a:ln w="25400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7E907C7-69CC-4840-8FFE-FAA91F70DCB0}"/>
                </a:ext>
              </a:extLst>
            </p:cNvPr>
            <p:cNvSpPr/>
            <p:nvPr userDrawn="1"/>
          </p:nvSpPr>
          <p:spPr>
            <a:xfrm rot="10800000">
              <a:off x="0" y="8468"/>
              <a:ext cx="384175" cy="2927985"/>
            </a:xfrm>
            <a:prstGeom prst="triangle">
              <a:avLst>
                <a:gd name="adj" fmla="val 100000"/>
              </a:avLst>
            </a:prstGeom>
            <a:solidFill>
              <a:srgbClr val="568BE0">
                <a:alpha val="50196"/>
              </a:srgbClr>
            </a:solidFill>
            <a:ln w="25400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096A167-9EF2-401C-B254-F5EACA262E5C}"/>
                </a:ext>
              </a:extLst>
            </p:cNvPr>
            <p:cNvSpPr/>
            <p:nvPr userDrawn="1"/>
          </p:nvSpPr>
          <p:spPr>
            <a:xfrm rot="10800000">
              <a:off x="-2" y="4564"/>
              <a:ext cx="619760" cy="1619250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50196"/>
              </a:srgbClr>
            </a:solidFill>
            <a:ln w="25400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0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52451" y="47625"/>
            <a:ext cx="103124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75799" name="Picture 23" descr="The Commonwealth of Massachusetts state se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418" y="217488"/>
            <a:ext cx="1051983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1176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57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13901" y="6594476"/>
            <a:ext cx="2578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  <a:cs typeface="+mn-cs"/>
              </a:defRPr>
            </a:lvl1pPr>
          </a:lstStyle>
          <a:p>
            <a:fld id="{DD6868E7-522B-4D53-9E5A-4F5D756E589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75808" name="Line 32"/>
          <p:cNvSpPr>
            <a:spLocks noChangeShapeType="1"/>
          </p:cNvSpPr>
          <p:nvPr/>
        </p:nvSpPr>
        <p:spPr bwMode="auto">
          <a:xfrm>
            <a:off x="592667" y="1243014"/>
            <a:ext cx="11220451" cy="1587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535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4D8B-8C3F-422D-AC3D-D570FDD44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25054"/>
            <a:ext cx="12192000" cy="266619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New England Electricity Restructuring Roundtable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Kathleen Theoharides, Secretary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Massachusetts Executive Office of Energy and Environmental Affairs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March 26, 2021</a:t>
            </a:r>
            <a:endParaRPr lang="en-US" sz="2000" dirty="0">
              <a:solidFill>
                <a:srgbClr val="3F78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DA966DF8-4802-422A-BE39-DDB46A7F1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81" y="5221415"/>
            <a:ext cx="1239636" cy="123963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529AE62-B7EB-4F4D-9768-CC605BFE8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29" y="5189235"/>
            <a:ext cx="1310318" cy="13103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B662060-4757-4388-A787-FB07FDC57779}"/>
              </a:ext>
            </a:extLst>
          </p:cNvPr>
          <p:cNvSpPr/>
          <p:nvPr/>
        </p:nvSpPr>
        <p:spPr>
          <a:xfrm>
            <a:off x="3945673" y="-1075409"/>
            <a:ext cx="508063" cy="508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8A6651-A52B-4505-BB2F-06CA260E5704}"/>
              </a:ext>
            </a:extLst>
          </p:cNvPr>
          <p:cNvSpPr/>
          <p:nvPr/>
        </p:nvSpPr>
        <p:spPr>
          <a:xfrm>
            <a:off x="4453736" y="-1075409"/>
            <a:ext cx="508063" cy="508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F5F0AB-1726-47CB-9A7B-36B0CABC93DE}"/>
              </a:ext>
            </a:extLst>
          </p:cNvPr>
          <p:cNvSpPr/>
          <p:nvPr/>
        </p:nvSpPr>
        <p:spPr>
          <a:xfrm>
            <a:off x="4961799" y="-1075409"/>
            <a:ext cx="508063" cy="5080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1F03E8-392E-41FC-8B5B-B9DC799E668C}"/>
              </a:ext>
            </a:extLst>
          </p:cNvPr>
          <p:cNvSpPr/>
          <p:nvPr/>
        </p:nvSpPr>
        <p:spPr>
          <a:xfrm>
            <a:off x="5977925" y="-1075409"/>
            <a:ext cx="508063" cy="508063"/>
          </a:xfrm>
          <a:prstGeom prst="rect">
            <a:avLst/>
          </a:prstGeom>
          <a:solidFill>
            <a:srgbClr val="568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A6C44D-22E9-4736-8E1C-1089F91A3FB3}"/>
              </a:ext>
            </a:extLst>
          </p:cNvPr>
          <p:cNvSpPr/>
          <p:nvPr/>
        </p:nvSpPr>
        <p:spPr>
          <a:xfrm>
            <a:off x="5469862" y="-1075409"/>
            <a:ext cx="508063" cy="508063"/>
          </a:xfrm>
          <a:prstGeom prst="rect">
            <a:avLst/>
          </a:prstGeom>
          <a:solidFill>
            <a:srgbClr val="B5C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E1A7B1-5DEC-4BBF-9557-A47F5817AA91}"/>
              </a:ext>
            </a:extLst>
          </p:cNvPr>
          <p:cNvSpPr/>
          <p:nvPr/>
        </p:nvSpPr>
        <p:spPr>
          <a:xfrm>
            <a:off x="6485988" y="-1075409"/>
            <a:ext cx="508063" cy="508063"/>
          </a:xfrm>
          <a:prstGeom prst="rect">
            <a:avLst/>
          </a:prstGeom>
          <a:solidFill>
            <a:srgbClr val="1F5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B28B97-9409-43F0-8E2C-1525BB96790C}"/>
              </a:ext>
            </a:extLst>
          </p:cNvPr>
          <p:cNvSpPr/>
          <p:nvPr/>
        </p:nvSpPr>
        <p:spPr>
          <a:xfrm>
            <a:off x="7078800" y="-1075409"/>
            <a:ext cx="508063" cy="5080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9111C4-3434-4A88-B45F-145FD6D9469B}"/>
              </a:ext>
            </a:extLst>
          </p:cNvPr>
          <p:cNvSpPr/>
          <p:nvPr/>
        </p:nvSpPr>
        <p:spPr>
          <a:xfrm>
            <a:off x="7586863" y="-1075409"/>
            <a:ext cx="508063" cy="5080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9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1146-E6BB-4B5F-80FF-C754BB02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477" y="293033"/>
            <a:ext cx="944572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Overview of S.9 </a:t>
            </a:r>
            <a:r>
              <a:rPr lang="en-US" i="1" dirty="0"/>
              <a:t>An Act creating a next-generation roadmap for Massachusetts climate policy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B568A4-FF97-411F-9B26-BB67935B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77" y="1782729"/>
            <a:ext cx="9260719" cy="47822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legislation addressed several climate initiatives, including: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authorization for offshore wind procurement to 4,000 MW</a:t>
            </a:r>
          </a:p>
          <a:p>
            <a:pPr marL="857250" lvl="2" indent="0"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Codifying environmental justice principles and incorporates protections for environmental justice populations into the MEPA review process</a:t>
            </a:r>
          </a:p>
          <a:p>
            <a:pPr marL="857250" lvl="2" indent="0"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Adopting energy efficiency standards for commercial and residential appliances</a:t>
            </a:r>
          </a:p>
          <a:p>
            <a:pPr marL="857250" lvl="2" indent="0"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GWSA requirements to create pathway to achieving net zero by 2050 and codifies this emissions limit</a:t>
            </a:r>
          </a:p>
          <a:p>
            <a:pPr marL="857250" lvl="2" indent="0">
              <a:buNone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1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987FFB-59A3-4AF3-81B8-6603688AB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3"/>
          <a:stretch/>
        </p:blipFill>
        <p:spPr>
          <a:xfrm>
            <a:off x="643466" y="1350024"/>
            <a:ext cx="2483779" cy="2041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4C6420-1A9A-49E0-A0AB-7FB9167BAB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0"/>
          <a:stretch/>
        </p:blipFill>
        <p:spPr>
          <a:xfrm>
            <a:off x="3448978" y="1330365"/>
            <a:ext cx="2483778" cy="2080412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CFBBE8C-7A17-4A3C-8578-848131D6F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8"/>
          <a:stretch/>
        </p:blipFill>
        <p:spPr>
          <a:xfrm>
            <a:off x="6254489" y="1317549"/>
            <a:ext cx="2483778" cy="2106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A12B31-3DC2-4C40-8E2D-0456F85963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" b="19141"/>
          <a:stretch/>
        </p:blipFill>
        <p:spPr>
          <a:xfrm>
            <a:off x="9059999" y="1468663"/>
            <a:ext cx="2483777" cy="18038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811501"/>
            <a:ext cx="4441743" cy="15638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>
                <a:solidFill>
                  <a:schemeClr val="accent1"/>
                </a:solidFill>
              </a:rPr>
              <a:t>Administration Amendments to S.9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0663" y="6378495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CC764F-34DD-40DB-B424-6CB46B067597}" type="slidenum">
              <a:rPr kumimoji="0" lang="en-US" alt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791FE-0F9A-4FA0-84A0-7F13BFE71A09}"/>
              </a:ext>
            </a:extLst>
          </p:cNvPr>
          <p:cNvSpPr txBox="1"/>
          <p:nvPr/>
        </p:nvSpPr>
        <p:spPr>
          <a:xfrm>
            <a:off x="677334" y="3612227"/>
            <a:ext cx="235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Technical Details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B96956-0B58-4396-A435-54664FD56DAD}"/>
              </a:ext>
            </a:extLst>
          </p:cNvPr>
          <p:cNvSpPr txBox="1"/>
          <p:nvPr/>
        </p:nvSpPr>
        <p:spPr>
          <a:xfrm>
            <a:off x="3913104" y="3612227"/>
            <a:ext cx="167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GWSA Updates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91B692-99D8-4102-BCB6-9076FC8649D8}"/>
              </a:ext>
            </a:extLst>
          </p:cNvPr>
          <p:cNvSpPr txBox="1"/>
          <p:nvPr/>
        </p:nvSpPr>
        <p:spPr>
          <a:xfrm>
            <a:off x="6609480" y="3612227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EE Building Code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0756B4-664D-4716-B2BB-364AAC4944AE}"/>
              </a:ext>
            </a:extLst>
          </p:cNvPr>
          <p:cNvSpPr txBox="1"/>
          <p:nvPr/>
        </p:nvSpPr>
        <p:spPr>
          <a:xfrm>
            <a:off x="9204699" y="3612227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Environmental Justice</a:t>
            </a:r>
          </a:p>
        </p:txBody>
      </p:sp>
    </p:spTree>
    <p:extLst>
      <p:ext uri="{BB962C8B-B14F-4D97-AF65-F5344CB8AC3E}">
        <p14:creationId xmlns:p14="http://schemas.microsoft.com/office/powerpoint/2010/main" val="335382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583750-44AA-4E7A-82FA-7E4EA3361CA5}"/>
              </a:ext>
            </a:extLst>
          </p:cNvPr>
          <p:cNvSpPr txBox="1">
            <a:spLocks/>
          </p:cNvSpPr>
          <p:nvPr/>
        </p:nvSpPr>
        <p:spPr>
          <a:xfrm>
            <a:off x="0" y="2515394"/>
            <a:ext cx="12192000" cy="1827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3928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1065" y="358359"/>
            <a:ext cx="1989869" cy="1199284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Net Zero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E1FD7-9F00-4B36-8197-41AFD5E19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865" y="1557643"/>
            <a:ext cx="8010047" cy="466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29601" y="159260"/>
            <a:ext cx="7734300" cy="1199284"/>
          </a:xfrm>
        </p:spPr>
        <p:txBody>
          <a:bodyPr>
            <a:normAutofit fontScale="90000"/>
          </a:bodyPr>
          <a:lstStyle/>
          <a:p>
            <a:pPr algn="ctr"/>
            <a:br>
              <a:rPr lang="en-US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2050 Roadmap: Top-Level Findings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764F-34DD-40DB-B424-6CB46B067597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5374E-6E45-474F-8964-B662CCFED358}"/>
              </a:ext>
            </a:extLst>
          </p:cNvPr>
          <p:cNvSpPr txBox="1">
            <a:spLocks/>
          </p:cNvSpPr>
          <p:nvPr/>
        </p:nvSpPr>
        <p:spPr bwMode="auto">
          <a:xfrm>
            <a:off x="399233" y="1491542"/>
            <a:ext cx="7453178" cy="29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Massachusetts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achieve our 2050 climate goals, and if we are smart about our approach and the strategies we select: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		Can do so affordably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Maintain a thriving economy</a:t>
            </a:r>
          </a:p>
          <a:p>
            <a:pPr marL="457200" marR="0" lvl="1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28800" marR="0" lvl="4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we bring everyone along, especially our most vulnerable residents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2628900" marR="0" lvl="5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2628900" marR="0" lvl="5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861344-1C76-43CE-8037-02D497338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" b="19141"/>
          <a:stretch/>
        </p:blipFill>
        <p:spPr>
          <a:xfrm>
            <a:off x="778286" y="5366458"/>
            <a:ext cx="1272447" cy="9241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68DC8E-461E-42B6-B7C5-305DBE5F6D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1094" r="5027" b="13791"/>
          <a:stretch/>
        </p:blipFill>
        <p:spPr>
          <a:xfrm>
            <a:off x="969522" y="4352043"/>
            <a:ext cx="777408" cy="761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BA84D8-0676-4822-9EF5-D92DE2473A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r="20371" b="15000"/>
          <a:stretch/>
        </p:blipFill>
        <p:spPr>
          <a:xfrm>
            <a:off x="969522" y="2956823"/>
            <a:ext cx="607605" cy="888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C31148-B02E-412F-82D2-60E364356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2411" y="857108"/>
            <a:ext cx="3286362" cy="42565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860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090" y="-23969"/>
            <a:ext cx="7734300" cy="1199284"/>
          </a:xfrm>
        </p:spPr>
        <p:txBody>
          <a:bodyPr>
            <a:noAutofit/>
          </a:bodyPr>
          <a:lstStyle/>
          <a:p>
            <a:pPr algn="ctr"/>
            <a:br>
              <a:rPr lang="en-US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2050 Roadmap: Key Findings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6306" y="6861175"/>
            <a:ext cx="1933575" cy="2635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764F-34DD-40DB-B424-6CB46B067597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5374E-6E45-474F-8964-B662CCFED358}"/>
              </a:ext>
            </a:extLst>
          </p:cNvPr>
          <p:cNvSpPr txBox="1">
            <a:spLocks/>
          </p:cNvSpPr>
          <p:nvPr/>
        </p:nvSpPr>
        <p:spPr bwMode="auto">
          <a:xfrm>
            <a:off x="1962090" y="1364300"/>
            <a:ext cx="8507791" cy="29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Commonwealth has a range of options, but the most cost-effective, low-risk pathways share core elements: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ECF90C-E34B-4495-98BA-E1DAC21885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5" b="33985"/>
          <a:stretch/>
        </p:blipFill>
        <p:spPr>
          <a:xfrm>
            <a:off x="2402101" y="5493700"/>
            <a:ext cx="1027696" cy="4620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9A2D1-1ADB-41A0-BA1F-6E11564EBC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r="27777" b="19911"/>
          <a:stretch/>
        </p:blipFill>
        <p:spPr>
          <a:xfrm>
            <a:off x="2683856" y="4312635"/>
            <a:ext cx="464187" cy="812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B2A4B7-9DB1-4FD1-BAF3-87E2E81DEB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r="10105" b="14993"/>
          <a:stretch/>
        </p:blipFill>
        <p:spPr>
          <a:xfrm>
            <a:off x="2597620" y="2279912"/>
            <a:ext cx="662529" cy="690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9D5F95-D645-4DD6-8D71-F679F0C449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11" b="14911"/>
          <a:stretch/>
        </p:blipFill>
        <p:spPr>
          <a:xfrm>
            <a:off x="2522504" y="3282979"/>
            <a:ext cx="812759" cy="812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42D846-E6C4-4678-BFB9-7C2582B6C943}"/>
              </a:ext>
            </a:extLst>
          </p:cNvPr>
          <p:cNvSpPr txBox="1"/>
          <p:nvPr/>
        </p:nvSpPr>
        <p:spPr>
          <a:xfrm>
            <a:off x="3787698" y="2374211"/>
            <a:ext cx="6360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balanced clean energy portfolio anchored by a significant offshore wind resource</a:t>
            </a: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More interstate transmission to allow us to access renewable generation in other states and in Canada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Widespread electrification of transportation and building heat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Reduce cost by replacing energy infrastructure at end of service life.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05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B90F2-0212-4E9C-A9B5-E7650574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341" y="221286"/>
            <a:ext cx="8679317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How Do We Get to 2030?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 Clean Energy and Climate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988F70-81C7-4036-8EFC-AA7FCE3E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764F-34DD-40DB-B424-6CB46B067597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845BE97-CF8A-4D26-8DFC-E849D20BB2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2"/>
          <a:stretch/>
        </p:blipFill>
        <p:spPr>
          <a:xfrm>
            <a:off x="2043283" y="3207904"/>
            <a:ext cx="1325382" cy="10604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A25929BD-2C65-4519-8FE6-3DD6E913D8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2"/>
          <a:stretch/>
        </p:blipFill>
        <p:spPr>
          <a:xfrm>
            <a:off x="1971365" y="4740959"/>
            <a:ext cx="1325382" cy="1157031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4AAF1736-DC72-4B61-AF6F-120379A8A3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8"/>
          <a:stretch/>
        </p:blipFill>
        <p:spPr>
          <a:xfrm>
            <a:off x="1992941" y="1710328"/>
            <a:ext cx="1426069" cy="1077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FCA1-53E8-4DB7-AC82-95CDB2AC1B8F}"/>
              </a:ext>
            </a:extLst>
          </p:cNvPr>
          <p:cNvSpPr txBox="1"/>
          <p:nvPr/>
        </p:nvSpPr>
        <p:spPr>
          <a:xfrm>
            <a:off x="3419009" y="1710328"/>
            <a:ext cx="7043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Buildings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Highly-efficient new construction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Existing Buildings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~ 1,000,000 Homes and ~ 350 million sq-ft of commercial property retrofitted with clean heating, high-efficiency insulation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Building Heat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Fewer residential and commercial gas customers than today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746D4-6835-4CAF-B4A1-3CC4AB2E9244}"/>
              </a:ext>
            </a:extLst>
          </p:cNvPr>
          <p:cNvSpPr txBox="1"/>
          <p:nvPr/>
        </p:nvSpPr>
        <p:spPr>
          <a:xfrm>
            <a:off x="3396706" y="3349769"/>
            <a:ext cx="7043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Light-Duty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Over 750,000 new EVs cars &amp; trucks on the road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Med. &amp; Heavy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20,000 new ZEVs on the road + cleaner diesel fuel blends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Miles Travelled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15% reduction in light-duty commuter miles traveled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A8D4A0-BFB4-4146-AAED-BDA5F0459383}"/>
              </a:ext>
            </a:extLst>
          </p:cNvPr>
          <p:cNvSpPr txBox="1"/>
          <p:nvPr/>
        </p:nvSpPr>
        <p:spPr>
          <a:xfrm>
            <a:off x="3329799" y="4798383"/>
            <a:ext cx="6836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6,000 MW of new clean energy built and interconnected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Transmission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First of several new regional transmission lines operational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System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New ISO-NE transmission planning &amp; clean energy markets are ready to add 1GW offshore wind &amp; 500MW of solar every year, plus 2 or 3 more large transmission lines, through 2050</a:t>
            </a:r>
          </a:p>
        </p:txBody>
      </p:sp>
    </p:spTree>
    <p:extLst>
      <p:ext uri="{BB962C8B-B14F-4D97-AF65-F5344CB8AC3E}">
        <p14:creationId xmlns:p14="http://schemas.microsoft.com/office/powerpoint/2010/main" val="143205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9564" y="-322719"/>
            <a:ext cx="8377381" cy="1199284"/>
          </a:xfrm>
        </p:spPr>
        <p:txBody>
          <a:bodyPr>
            <a:noAutofit/>
          </a:bodyPr>
          <a:lstStyle/>
          <a:p>
            <a:pPr algn="ctr"/>
            <a:br>
              <a:rPr lang="en-US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2030 CECP Policy Proposals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764F-34DD-40DB-B424-6CB46B067597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91772-BF19-4222-95D9-31AC7D7D89DD}"/>
              </a:ext>
            </a:extLst>
          </p:cNvPr>
          <p:cNvSpPr txBox="1">
            <a:spLocks/>
          </p:cNvSpPr>
          <p:nvPr/>
        </p:nvSpPr>
        <p:spPr bwMode="auto">
          <a:xfrm>
            <a:off x="7896568" y="3456123"/>
            <a:ext cx="3211680" cy="296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Execute on Existing Procurements +  Additional 2,000MW Clean Energy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Review &amp; Revise Clean Energy Programs &amp;  Include MLPs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Revise Wholesale Energy Markets &amp; Planning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2E1887E-E0F7-4E30-8DAF-04896180D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2"/>
          <a:stretch/>
        </p:blipFill>
        <p:spPr>
          <a:xfrm>
            <a:off x="4985921" y="1948735"/>
            <a:ext cx="1824627" cy="14598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76F6C692-0EF8-4934-A1DD-A78F49F209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2"/>
          <a:stretch/>
        </p:blipFill>
        <p:spPr>
          <a:xfrm>
            <a:off x="8773592" y="1948736"/>
            <a:ext cx="1672242" cy="1459833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55034255-15B8-4DAE-BED9-7A2FB6C0DB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8"/>
          <a:stretch/>
        </p:blipFill>
        <p:spPr>
          <a:xfrm>
            <a:off x="1847165" y="1946225"/>
            <a:ext cx="1721659" cy="1459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DD008C-2018-44DE-AC9F-4AFB78098BD8}"/>
              </a:ext>
            </a:extLst>
          </p:cNvPr>
          <p:cNvSpPr txBox="1"/>
          <p:nvPr/>
        </p:nvSpPr>
        <p:spPr>
          <a:xfrm>
            <a:off x="2033347" y="1303963"/>
            <a:ext cx="134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Buildings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C7957-E176-4158-82AB-C2D2A6E21509}"/>
              </a:ext>
            </a:extLst>
          </p:cNvPr>
          <p:cNvSpPr txBox="1"/>
          <p:nvPr/>
        </p:nvSpPr>
        <p:spPr>
          <a:xfrm>
            <a:off x="8845329" y="1303963"/>
            <a:ext cx="1533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Electricity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F9E37-6D80-414C-9009-D6E358FC6567}"/>
              </a:ext>
            </a:extLst>
          </p:cNvPr>
          <p:cNvSpPr txBox="1"/>
          <p:nvPr/>
        </p:nvSpPr>
        <p:spPr>
          <a:xfrm>
            <a:off x="4861170" y="1303963"/>
            <a:ext cx="207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Transportation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B45904-5045-4A12-A596-C84C7BDAFA78}"/>
              </a:ext>
            </a:extLst>
          </p:cNvPr>
          <p:cNvSpPr txBox="1"/>
          <p:nvPr/>
        </p:nvSpPr>
        <p:spPr>
          <a:xfrm>
            <a:off x="817078" y="3770589"/>
            <a:ext cx="3087459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Pivot MassSave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High-Efficiency Energy Code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Cap Heating Fuel Emissions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Convene Commission on Clean Heat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18EED-EFA5-4D23-9EAA-64156225DBDE}"/>
              </a:ext>
            </a:extLst>
          </p:cNvPr>
          <p:cNvSpPr txBox="1"/>
          <p:nvPr/>
        </p:nvSpPr>
        <p:spPr>
          <a:xfrm>
            <a:off x="3953452" y="3711016"/>
            <a:ext cx="3894201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Transportation and Climate Initiative Program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Implement 100% new EV Sales by 2035 &amp; Advanced Clean Trucks/Fleets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MOR-EV Program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EV Charging + Smart Charging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Work with partners/stakeholders to explore Low-Carbon Fuel Standard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Limit Commuter Vehicle Miles Traveled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3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3B9E7F-3706-4688-82BD-BF1808F92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" r="6258"/>
          <a:stretch/>
        </p:blipFill>
        <p:spPr>
          <a:xfrm>
            <a:off x="1251280" y="1131994"/>
            <a:ext cx="9691316" cy="4590386"/>
          </a:xfrm>
          <a:prstGeom prst="rect">
            <a:avLst/>
          </a:prstGeom>
        </p:spPr>
      </p:pic>
      <p:pic>
        <p:nvPicPr>
          <p:cNvPr id="33" name="Picture 32" descr="A picture containing shape&#10;&#10;Description automatically generated">
            <a:extLst>
              <a:ext uri="{FF2B5EF4-FFF2-40B4-BE49-F238E27FC236}">
                <a16:creationId xmlns:a16="http://schemas.microsoft.com/office/drawing/2014/main" id="{FFA5A022-6D71-408B-A0DC-FB89A40601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2"/>
          <a:stretch/>
        </p:blipFill>
        <p:spPr>
          <a:xfrm>
            <a:off x="9118523" y="651934"/>
            <a:ext cx="1888922" cy="15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70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C8EF13-46D6-43E2-BBD7-29D6738AA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21" y="311223"/>
            <a:ext cx="8476378" cy="610696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DBAE5F2-851A-468C-AB05-BC6D2F63CB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2"/>
          <a:stretch/>
        </p:blipFill>
        <p:spPr>
          <a:xfrm>
            <a:off x="9348020" y="2205212"/>
            <a:ext cx="2458198" cy="19667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8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100" y="452982"/>
            <a:ext cx="10687050" cy="11992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2030 CECP: Scaling Clean Electricity Regionally</a:t>
            </a:r>
            <a:br>
              <a:rPr lang="en-US" sz="2600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764F-34DD-40DB-B424-6CB46B067597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D01D41C-B5A5-4715-BAAD-3DEECB4408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2"/>
          <a:stretch/>
        </p:blipFill>
        <p:spPr>
          <a:xfrm>
            <a:off x="340260" y="2377191"/>
            <a:ext cx="3234433" cy="2823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338B47-B380-4366-9B85-4175828CF001}"/>
              </a:ext>
            </a:extLst>
          </p:cNvPr>
          <p:cNvSpPr txBox="1"/>
          <p:nvPr/>
        </p:nvSpPr>
        <p:spPr>
          <a:xfrm>
            <a:off x="3439828" y="1588386"/>
            <a:ext cx="70340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Execution of Procurements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Focus in the 2020s on fully executing the Commonwealth’s existing solar, offshore wind, and hydropower procurements.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Aligned and Committed Regional Energy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England Governors’ October 2020 statement + NESCOE Vision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Commonwealth is actively working with other New England states to ensure that the states are served by a regional electricity system operator and planner that is a fully committed partner in their decarbonization efforts.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967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itdpowerpoint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656</Words>
  <Application>Microsoft Office PowerPoint</Application>
  <PresentationFormat>Widescreen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Corbel</vt:lpstr>
      <vt:lpstr>Trebuchet MS</vt:lpstr>
      <vt:lpstr>Verdana</vt:lpstr>
      <vt:lpstr>Wingdings</vt:lpstr>
      <vt:lpstr>Wingdings 3</vt:lpstr>
      <vt:lpstr>Facet</vt:lpstr>
      <vt:lpstr>itdpowerpointtemplate</vt:lpstr>
      <vt:lpstr>New England Electricity Restructuring Roundtable Kathleen Theoharides, Secretary Massachusetts Executive Office of Energy and Environmental Affairs March 26, 2021</vt:lpstr>
      <vt:lpstr>Net Zero  </vt:lpstr>
      <vt:lpstr> 2050 Roadmap: Top-Level Findings </vt:lpstr>
      <vt:lpstr> 2050 Roadmap: Key Findings </vt:lpstr>
      <vt:lpstr>How Do We Get to 2030? MA Clean Energy and Climate Plan</vt:lpstr>
      <vt:lpstr> 2030 CECP Policy Proposals </vt:lpstr>
      <vt:lpstr>PowerPoint Presentation</vt:lpstr>
      <vt:lpstr>PowerPoint Presentation</vt:lpstr>
      <vt:lpstr>2030 CECP: Scaling Clean Electricity Regionally </vt:lpstr>
      <vt:lpstr>Overview of S.9 An Act creating a next-generation roadmap for Massachusetts climate policy</vt:lpstr>
      <vt:lpstr>Administration Amendments to S.9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England Electricity Restructuring Roundtable Kathleen Theoharides, Secretary Massachusetts Executive Office of Energy and Environmental Affairs March 26, 2021</dc:title>
  <dc:creator>Theoharides, Kathleen (EEA)</dc:creator>
  <cp:lastModifiedBy>Thompson, Trisha (EEA)</cp:lastModifiedBy>
  <cp:revision>4</cp:revision>
  <dcterms:created xsi:type="dcterms:W3CDTF">2021-03-25T12:44:14Z</dcterms:created>
  <dcterms:modified xsi:type="dcterms:W3CDTF">2021-03-25T21:02:00Z</dcterms:modified>
</cp:coreProperties>
</file>